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Swafinix Investment Opportunity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Confidential Board Presentation | LP Investor Review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7231" y="919043"/>
            <a:ext cx="1258253" cy="340876"/>
          </a:xfrm>
          <a:prstGeom prst="roundRect">
            <a:avLst>
              <a:gd name="adj" fmla="val 18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822127" y="976432"/>
            <a:ext cx="1028462" cy="22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07231" y="1324570"/>
            <a:ext cx="7515582" cy="598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Exceptional Growth Opportunity</a:t>
            </a:r>
            <a:endParaRPr lang="en-US" sz="3750" dirty="0"/>
          </a:p>
        </p:txBody>
      </p:sp>
      <p:sp>
        <p:nvSpPr>
          <p:cNvPr id="5" name="Text 3"/>
          <p:cNvSpPr/>
          <p:nvPr/>
        </p:nvSpPr>
        <p:spPr>
          <a:xfrm>
            <a:off x="994529" y="2347555"/>
            <a:ext cx="12928640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Swafinix represents a rare combination of market leadership, strong unit economics, and experienced management in a high-growth sector. The investment offers compelling risk-adjusted returns with multiple paths to value creation.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07231" y="2165628"/>
            <a:ext cx="22860" cy="929164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707231" y="3276719"/>
            <a:ext cx="19145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07231" y="3579257"/>
            <a:ext cx="652712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07231" y="3720703"/>
            <a:ext cx="267009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 Market Position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07231" y="4116943"/>
            <a:ext cx="6527125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leadership in rapidly expanding $48B market with defensible competitive advantages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396043" y="3276719"/>
            <a:ext cx="19145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396043" y="3579257"/>
            <a:ext cx="652712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396043" y="3720703"/>
            <a:ext cx="350841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Proven Financial Performance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396043" y="4116943"/>
            <a:ext cx="6527125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45% revenue CAGR with improving margins and best-in-class unit economics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07231" y="4987528"/>
            <a:ext cx="19145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07231" y="5290066"/>
            <a:ext cx="652712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07231" y="5431512"/>
            <a:ext cx="239410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Experienced Team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07231" y="5827752"/>
            <a:ext cx="6527125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 with track record of building and successfully exiting scaled technology businesses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396043" y="4987528"/>
            <a:ext cx="191453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396043" y="5290066"/>
            <a:ext cx="6527125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1" name="Text 19"/>
          <p:cNvSpPr/>
          <p:nvPr/>
        </p:nvSpPr>
        <p:spPr>
          <a:xfrm>
            <a:off x="7396043" y="5431512"/>
            <a:ext cx="298203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Clear Value Creation Path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396043" y="5827752"/>
            <a:ext cx="6527125" cy="565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levers to drive 3-5x returns with attractive risk profile and downside protection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707231" y="6814325"/>
            <a:ext cx="13215938" cy="31552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07231" y="7027783"/>
            <a:ext cx="13215938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Recommendation: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Proceed with investment at proposed terms. Management to present detailed operational plan in follow-up session.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126337"/>
            <a:ext cx="2271593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194322"/>
            <a:ext cx="199941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EXECUTIVE SUMMARY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643307"/>
            <a:ext cx="6073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Investment Highlights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692247"/>
            <a:ext cx="3090505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28224" y="3926681"/>
            <a:ext cx="26216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 Market Position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771430"/>
            <a:ext cx="26216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Leading innovator with proven track record in high-growth sector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111109" y="3692247"/>
            <a:ext cx="3090624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345543" y="3926681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Exceptional Growth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345543" y="4771430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3-year CAGR of 45% with expanding margins and market share gains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3692247"/>
            <a:ext cx="3090624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662982" y="3926681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Proven Leadership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62982" y="4417100"/>
            <a:ext cx="26217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Experienced management team with successful exit track record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745986" y="3692247"/>
            <a:ext cx="3090624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980420" y="3926681"/>
            <a:ext cx="26217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Clear Value Creation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0980420" y="4771430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paths to 3-5x return within projected investment horizon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16943" y="1429345"/>
            <a:ext cx="1608058" cy="267891"/>
          </a:xfrm>
          <a:prstGeom prst="roundRect">
            <a:avLst>
              <a:gd name="adj" fmla="val 1901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115407" y="1482328"/>
            <a:ext cx="1411129" cy="161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9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OPPORTUNITY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6016943" y="1737717"/>
            <a:ext cx="5256728" cy="47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Significant Market Tailwinds</a:t>
            </a:r>
            <a:endParaRPr lang="en-US" sz="2950" dirty="0"/>
          </a:p>
        </p:txBody>
      </p:sp>
      <p:sp>
        <p:nvSpPr>
          <p:cNvPr id="6" name="Text 3"/>
          <p:cNvSpPr/>
          <p:nvPr/>
        </p:nvSpPr>
        <p:spPr>
          <a:xfrm>
            <a:off x="6016943" y="2464475"/>
            <a:ext cx="189488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Dynamics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016943" y="2802612"/>
            <a:ext cx="3433882" cy="1213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addressable market is experiencing unprecedented growth driven by digital transformation and regulatory changes. Industry analysts project the total addressable market will reach $48B by 2028, representing a 28% CAGR.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016943" y="4107418"/>
            <a:ext cx="3433882" cy="809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Swafinix is uniquely positioned to capture disproportionate share through its differentiated technology platform and established customer relationships.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9828252" y="2552938"/>
            <a:ext cx="4279106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$48B</a:t>
            </a:r>
            <a:endParaRPr lang="en-US" sz="3900" dirty="0"/>
          </a:p>
        </p:txBody>
      </p:sp>
      <p:sp>
        <p:nvSpPr>
          <p:cNvPr id="10" name="Text 7"/>
          <p:cNvSpPr/>
          <p:nvPr/>
        </p:nvSpPr>
        <p:spPr>
          <a:xfrm>
            <a:off x="11020306" y="3204805"/>
            <a:ext cx="189488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TAM by 2028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9828252" y="3542943"/>
            <a:ext cx="4279106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addressable market size with strong momentum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9828252" y="4023479"/>
            <a:ext cx="4279106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28%</a:t>
            </a:r>
            <a:endParaRPr lang="en-US" sz="3900" dirty="0"/>
          </a:p>
        </p:txBody>
      </p:sp>
      <p:sp>
        <p:nvSpPr>
          <p:cNvPr id="13" name="Text 10"/>
          <p:cNvSpPr/>
          <p:nvPr/>
        </p:nvSpPr>
        <p:spPr>
          <a:xfrm>
            <a:off x="11020306" y="4675346"/>
            <a:ext cx="189488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CAGR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9828252" y="5013484"/>
            <a:ext cx="4279106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Compound annual growth rate through 2028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9828252" y="5494020"/>
            <a:ext cx="4279106" cy="500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$12B</a:t>
            </a:r>
            <a:endParaRPr lang="en-US" sz="3900" dirty="0"/>
          </a:p>
        </p:txBody>
      </p:sp>
      <p:sp>
        <p:nvSpPr>
          <p:cNvPr id="16" name="Text 13"/>
          <p:cNvSpPr/>
          <p:nvPr/>
        </p:nvSpPr>
        <p:spPr>
          <a:xfrm>
            <a:off x="11020306" y="6145887"/>
            <a:ext cx="1894880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Current Market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9828252" y="6484025"/>
            <a:ext cx="4279106" cy="202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Today's market size showing rapid expansion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39879"/>
            <a:ext cx="2398514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015484"/>
            <a:ext cx="21110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OPPORTUNITY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72089"/>
            <a:ext cx="75536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Growth Trajectory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76180"/>
            <a:ext cx="7604284" cy="357782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306247" y="635400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51738"/>
          </a:solidFill>
          <a:ln/>
        </p:spPr>
      </p:sp>
      <p:sp>
        <p:nvSpPr>
          <p:cNvPr id="7" name="Text 4"/>
          <p:cNvSpPr/>
          <p:nvPr/>
        </p:nvSpPr>
        <p:spPr>
          <a:xfrm>
            <a:off x="3594021" y="6354008"/>
            <a:ext cx="92571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72132" y="6354008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93F9B"/>
          </a:solidFill>
          <a:ln/>
        </p:spPr>
      </p:sp>
      <p:sp>
        <p:nvSpPr>
          <p:cNvPr id="9" name="Text 6"/>
          <p:cNvSpPr/>
          <p:nvPr/>
        </p:nvSpPr>
        <p:spPr>
          <a:xfrm>
            <a:off x="4959906" y="6354008"/>
            <a:ext cx="102179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2747843"/>
            <a:ext cx="30384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Sustained Momentum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959096" y="3328987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performance demonstrates consistent execution against ambitious growth targets. The company has exceeded plan in 11 of the last 12 quarters.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959096" y="4984671"/>
            <a:ext cx="48850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Forward projections are based on conservative assumptions around customer acquisition, retention rates, and market penetration in existing segments.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20704"/>
            <a:ext cx="2436257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888688"/>
            <a:ext cx="216408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337673"/>
            <a:ext cx="96937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Differentiated Competitive Position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86614"/>
            <a:ext cx="914876" cy="9148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92154" y="3386614"/>
            <a:ext cx="296025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Leadership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992154" y="4231362"/>
            <a:ext cx="296025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Proprietary platform with 18 issued patents creates significant barriers to entry and enables 40% faster deployment than competitors.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386614"/>
            <a:ext cx="914876" cy="9148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34257" y="3386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Retention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4257" y="3877032"/>
            <a:ext cx="296025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Industry-leading 96% retention rate and NPS score of 72, significantly outperforming peer average of 58.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386614"/>
            <a:ext cx="914876" cy="9148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876359" y="3386614"/>
            <a:ext cx="296025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Partnerships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876359" y="4231362"/>
            <a:ext cx="296025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Exclusive partnerships with three top-tier enterprise platforms provide distribution advantages and credibility.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5519"/>
            <a:ext cx="2227898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63504"/>
            <a:ext cx="19557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FINANCIAL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12488"/>
            <a:ext cx="10831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Strong Unit Economics &amp; Margin Profile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861429"/>
            <a:ext cx="4196358" cy="3091696"/>
          </a:xfrm>
          <a:prstGeom prst="roundRect">
            <a:avLst>
              <a:gd name="adj" fmla="val 308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51084" y="3118723"/>
            <a:ext cx="2999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Acquisition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60914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$12,500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410813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Payback: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11 months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46071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go-to-market motion with improving economics as brand scales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861429"/>
            <a:ext cx="4196358" cy="3091696"/>
          </a:xfrm>
          <a:prstGeom prst="roundRect">
            <a:avLst>
              <a:gd name="adj" fmla="val 308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474256" y="3118723"/>
            <a:ext cx="3398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Lifetime Value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360914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LTV: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$187,000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74256" y="410813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LTV/CAC: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15x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74256" y="460712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retention and expansion drive exceptional unit economics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861429"/>
            <a:ext cx="4196358" cy="3091696"/>
          </a:xfrm>
          <a:prstGeom prst="roundRect">
            <a:avLst>
              <a:gd name="adj" fmla="val 3081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97427" y="31187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Margin Expansion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360914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Gross Margin: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78%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97427" y="410813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EBITDA Margin: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24%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97427" y="460712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leverage evident with path to 35%+ EBITDA margins at scale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20827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business demonstrates attractive SaaS characteristics with predictable recurring revenue (ARR of $89M), strong cash generation, and clear path to profitability expansion as the company scales.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3190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82986" y="2864048"/>
            <a:ext cx="1646277" cy="258842"/>
          </a:xfrm>
          <a:prstGeom prst="roundRect">
            <a:avLst>
              <a:gd name="adj" fmla="val 20063"/>
            </a:avLst>
          </a:prstGeom>
          <a:solidFill>
            <a:srgbClr val="DADBF1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5617" y="2931676"/>
            <a:ext cx="123587" cy="1235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0997" y="2910364"/>
            <a:ext cx="1275636" cy="16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INVESTMENT THESIS</a:t>
            </a:r>
            <a:endParaRPr lang="en-US" sz="950" dirty="0"/>
          </a:p>
        </p:txBody>
      </p:sp>
      <p:sp>
        <p:nvSpPr>
          <p:cNvPr id="6" name="Text 2"/>
          <p:cNvSpPr/>
          <p:nvPr/>
        </p:nvSpPr>
        <p:spPr>
          <a:xfrm>
            <a:off x="1982986" y="3164919"/>
            <a:ext cx="7397472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Compelling Value Creation Opportunity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986" y="3805714"/>
            <a:ext cx="3554730" cy="6181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7529" y="4529138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Leadership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2137529" y="4833699"/>
            <a:ext cx="3245644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12% market share in rapidly expanding $48B TAM through product innovation and geographic expansion</a:t>
            </a:r>
            <a:endParaRPr lang="en-US" sz="1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716" y="3805714"/>
            <a:ext cx="3554849" cy="6181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92259" y="4529138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M&amp;A Acceleration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5692259" y="4833699"/>
            <a:ext cx="3245763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bolt-on acquisitions to expand capabilities, enter adjacent markets, and consolidate fragmented landscape</a:t>
            </a:r>
            <a:endParaRPr lang="en-US" sz="12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565" y="3805714"/>
            <a:ext cx="3554849" cy="6181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247108" y="4529138"/>
            <a:ext cx="2168366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Excellence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9247108" y="4833699"/>
            <a:ext cx="3245763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 margin expansion to 35%+ EBITDA through automation, process optimization, and economies of scale</a:t>
            </a:r>
            <a:endParaRPr lang="en-US" sz="1200" dirty="0"/>
          </a:p>
        </p:txBody>
      </p:sp>
      <p:sp>
        <p:nvSpPr>
          <p:cNvPr id="16" name="Shape 9"/>
          <p:cNvSpPr/>
          <p:nvPr/>
        </p:nvSpPr>
        <p:spPr>
          <a:xfrm>
            <a:off x="1871782" y="5730002"/>
            <a:ext cx="5366147" cy="1567339"/>
          </a:xfrm>
          <a:prstGeom prst="roundRect">
            <a:avLst>
              <a:gd name="adj" fmla="val 7100"/>
            </a:avLst>
          </a:prstGeom>
          <a:solidFill>
            <a:srgbClr val="5E98F1"/>
          </a:solidFill>
          <a:ln/>
        </p:spPr>
      </p:sp>
      <p:sp>
        <p:nvSpPr>
          <p:cNvPr id="17" name="Text 10"/>
          <p:cNvSpPr/>
          <p:nvPr/>
        </p:nvSpPr>
        <p:spPr>
          <a:xfrm>
            <a:off x="2026325" y="5835253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 Returns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2026325" y="6181963"/>
            <a:ext cx="5057061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Case: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3.2x MOIC | 28% IRR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2026325" y="6484501"/>
            <a:ext cx="5057061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Upside Case: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5.1x MOIC | 42% IRR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2026325" y="6787039"/>
            <a:ext cx="5057061" cy="415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exit paths including strategic sale or IPO within 4-5 year timeframe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7511296" y="5835253"/>
            <a:ext cx="2068592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Investment Highlights</a:t>
            </a:r>
            <a:endParaRPr lang="en-US" sz="1500" dirty="0"/>
          </a:p>
        </p:txBody>
      </p:sp>
      <p:sp>
        <p:nvSpPr>
          <p:cNvPr id="22" name="Text 15"/>
          <p:cNvSpPr/>
          <p:nvPr/>
        </p:nvSpPr>
        <p:spPr>
          <a:xfrm>
            <a:off x="7511296" y="6181963"/>
            <a:ext cx="5143738" cy="831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Proven management team with track record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platform with minimal capex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competitive moats and IP protection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path to market leadership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3303" y="837605"/>
            <a:ext cx="1949529" cy="384929"/>
          </a:xfrm>
          <a:prstGeom prst="roundRect">
            <a:avLst>
              <a:gd name="adj" fmla="val 17790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43201" y="906304"/>
            <a:ext cx="1689735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MANAGEMENT TEAM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13303" y="1295757"/>
            <a:ext cx="12496443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Experienced Leadership with Proven Track Record</a:t>
            </a:r>
            <a:endParaRPr lang="en-US" sz="4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303" y="2207181"/>
            <a:ext cx="2464118" cy="24641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13303" y="4900136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Sarah Chen, CEO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3303" y="5328404"/>
            <a:ext cx="4248626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Former VP at Oracle with 15 years enterprise software experience. Led previous company to successful $420M acquisition by SAP.</a:t>
            </a:r>
            <a:endParaRPr lang="en-US" sz="1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68" y="2207181"/>
            <a:ext cx="2464237" cy="246423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90768" y="4900255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Michael Torres, CFO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5190768" y="5328523"/>
            <a:ext cx="4248745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Ex-Goldman Sachs with deep capital markets expertise. Previously CFO of two venture-backed companies through successful exits.</a:t>
            </a:r>
            <a:endParaRPr lang="en-US" sz="16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351" y="2207181"/>
            <a:ext cx="2464237" cy="246423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68351" y="4900255"/>
            <a:ext cx="275022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Dr. Priya Sharma, CTO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9668351" y="5328523"/>
            <a:ext cx="4248745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PhD from MIT, 12 patents in AI/ML. Former head of engineering at Salesforce, led teams of 200+ engineers building scalable platforms.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13303" y="6772751"/>
            <a:ext cx="13203793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leadership team combines deep domain expertise, operational excellence, and proven ability to scale technology companies. Collectively, they have built and exited four companies representing over $2B in aggregate enterprise value.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2713" y="832366"/>
            <a:ext cx="1867614" cy="412194"/>
          </a:xfrm>
          <a:prstGeom prst="roundRect">
            <a:avLst>
              <a:gd name="adj" fmla="val 17532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89278" y="904399"/>
            <a:ext cx="1594485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ASSESSMENT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2713" y="1326118"/>
            <a:ext cx="7494508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Risks &amp; Mitigation Strategies</a:t>
            </a:r>
            <a:endParaRPr lang="en-US" sz="4200" dirty="0"/>
          </a:p>
        </p:txBody>
      </p:sp>
      <p:sp>
        <p:nvSpPr>
          <p:cNvPr id="5" name="Shape 3"/>
          <p:cNvSpPr/>
          <p:nvPr/>
        </p:nvSpPr>
        <p:spPr>
          <a:xfrm>
            <a:off x="752713" y="2304098"/>
            <a:ext cx="3128367" cy="5093018"/>
          </a:xfrm>
          <a:prstGeom prst="roundRect">
            <a:avLst>
              <a:gd name="adj" fmla="val 4677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22233" y="2304098"/>
            <a:ext cx="121920" cy="5093018"/>
          </a:xfrm>
          <a:prstGeom prst="roundRect">
            <a:avLst>
              <a:gd name="adj" fmla="val 74092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1089660" y="2549604"/>
            <a:ext cx="254591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Competition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89660" y="3343870"/>
            <a:ext cx="254591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Increasing competitive pressure from well-funded entrants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1089660" y="4806315"/>
            <a:ext cx="2545913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Strong IP portfolio, high switching costs, and continuous innovation pipeline. First-mover advantages in key verticals.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4084915" y="2304098"/>
            <a:ext cx="3128367" cy="5093018"/>
          </a:xfrm>
          <a:prstGeom prst="roundRect">
            <a:avLst>
              <a:gd name="adj" fmla="val 4677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4054435" y="2304098"/>
            <a:ext cx="121920" cy="5093018"/>
          </a:xfrm>
          <a:prstGeom prst="roundRect">
            <a:avLst>
              <a:gd name="adj" fmla="val 74092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4421862" y="2549604"/>
            <a:ext cx="254591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Disruption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4421862" y="3343870"/>
            <a:ext cx="2545913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Rapid technological change could impact platform relevance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4421862" y="4806315"/>
            <a:ext cx="2545913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22% of revenue invested in R&amp;D. Partnership with leading research institutions and advisory board of industry experts.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17118" y="2304098"/>
            <a:ext cx="3128367" cy="5093018"/>
          </a:xfrm>
          <a:prstGeom prst="roundRect">
            <a:avLst>
              <a:gd name="adj" fmla="val 4677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86638" y="2304098"/>
            <a:ext cx="121920" cy="5093018"/>
          </a:xfrm>
          <a:prstGeom prst="roundRect">
            <a:avLst>
              <a:gd name="adj" fmla="val 74092"/>
            </a:avLst>
          </a:prstGeom>
          <a:solidFill>
            <a:srgbClr val="4950BC"/>
          </a:solidFill>
          <a:ln/>
        </p:spPr>
      </p:sp>
      <p:sp>
        <p:nvSpPr>
          <p:cNvPr id="17" name="Text 15"/>
          <p:cNvSpPr/>
          <p:nvPr/>
        </p:nvSpPr>
        <p:spPr>
          <a:xfrm>
            <a:off x="7754064" y="2549604"/>
            <a:ext cx="2545913" cy="671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Concentration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754064" y="3343870"/>
            <a:ext cx="254591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Top 10 customers represent 34% of revenue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754064" y="4471273"/>
            <a:ext cx="2545913" cy="2680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Active diversification strategy, expanding into mid-market. No single customer exceeds 6% of revenue. Multi-year contracts with annual escalators.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10749320" y="2304098"/>
            <a:ext cx="3128367" cy="5093018"/>
          </a:xfrm>
          <a:prstGeom prst="roundRect">
            <a:avLst>
              <a:gd name="adj" fmla="val 4677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10718840" y="2304098"/>
            <a:ext cx="121920" cy="5093018"/>
          </a:xfrm>
          <a:prstGeom prst="roundRect">
            <a:avLst>
              <a:gd name="adj" fmla="val 74092"/>
            </a:avLst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11086267" y="2549604"/>
            <a:ext cx="254591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Execution Risk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11086267" y="3007876"/>
            <a:ext cx="254591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Challenges in scaling operations and maintaining growth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11086267" y="4135279"/>
            <a:ext cx="2545913" cy="234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Mitigation: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Experienced management team with scaling expertise. Robust operational infrastructure and proven playbooks from previous growth phases.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2026-02-10T18:13:32Z</dcterms:created>
  <dcterms:modified xsi:type="dcterms:W3CDTF">2026-02-10T18:13:32Z</dcterms:modified>
</cp:coreProperties>
</file>